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6.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0"/>
  </p:notesMasterIdLst>
  <p:handoutMasterIdLst>
    <p:handoutMasterId r:id="rId91"/>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397" r:id="rId18"/>
    <p:sldId id="416" r:id="rId19"/>
    <p:sldId id="400" r:id="rId20"/>
    <p:sldId id="354" r:id="rId21"/>
    <p:sldId id="409" r:id="rId22"/>
    <p:sldId id="260" r:id="rId23"/>
    <p:sldId id="320" r:id="rId24"/>
    <p:sldId id="381" r:id="rId25"/>
    <p:sldId id="277" r:id="rId26"/>
    <p:sldId id="341" r:id="rId27"/>
    <p:sldId id="361" r:id="rId28"/>
    <p:sldId id="362" r:id="rId29"/>
    <p:sldId id="283" r:id="rId30"/>
    <p:sldId id="293" r:id="rId31"/>
    <p:sldId id="284" r:id="rId32"/>
    <p:sldId id="363" r:id="rId33"/>
    <p:sldId id="262" r:id="rId34"/>
    <p:sldId id="286" r:id="rId35"/>
    <p:sldId id="337" r:id="rId36"/>
    <p:sldId id="368" r:id="rId37"/>
    <p:sldId id="371" r:id="rId38"/>
    <p:sldId id="332" r:id="rId39"/>
    <p:sldId id="312" r:id="rId40"/>
    <p:sldId id="366" r:id="rId41"/>
    <p:sldId id="407" r:id="rId42"/>
    <p:sldId id="408" r:id="rId43"/>
    <p:sldId id="405" r:id="rId44"/>
    <p:sldId id="410" r:id="rId45"/>
    <p:sldId id="412" r:id="rId46"/>
    <p:sldId id="330" r:id="rId47"/>
    <p:sldId id="336" r:id="rId48"/>
    <p:sldId id="380" r:id="rId49"/>
    <p:sldId id="310" r:id="rId50"/>
    <p:sldId id="275" r:id="rId51"/>
    <p:sldId id="273" r:id="rId52"/>
    <p:sldId id="355" r:id="rId53"/>
    <p:sldId id="357" r:id="rId54"/>
    <p:sldId id="369" r:id="rId55"/>
    <p:sldId id="372" r:id="rId56"/>
    <p:sldId id="406" r:id="rId57"/>
    <p:sldId id="279" r:id="rId58"/>
    <p:sldId id="340" r:id="rId59"/>
    <p:sldId id="339" r:id="rId60"/>
    <p:sldId id="367" r:id="rId61"/>
    <p:sldId id="321" r:id="rId62"/>
    <p:sldId id="325" r:id="rId63"/>
    <p:sldId id="359" r:id="rId64"/>
    <p:sldId id="360" r:id="rId65"/>
    <p:sldId id="327" r:id="rId66"/>
    <p:sldId id="398" r:id="rId67"/>
    <p:sldId id="300" r:id="rId68"/>
    <p:sldId id="382" r:id="rId69"/>
    <p:sldId id="334" r:id="rId70"/>
    <p:sldId id="301" r:id="rId71"/>
    <p:sldId id="365" r:id="rId72"/>
    <p:sldId id="401" r:id="rId73"/>
    <p:sldId id="306" r:id="rId74"/>
    <p:sldId id="374" r:id="rId75"/>
    <p:sldId id="307" r:id="rId76"/>
    <p:sldId id="373" r:id="rId77"/>
    <p:sldId id="375" r:id="rId78"/>
    <p:sldId id="376" r:id="rId79"/>
    <p:sldId id="377" r:id="rId80"/>
    <p:sldId id="378" r:id="rId81"/>
    <p:sldId id="309" r:id="rId82"/>
    <p:sldId id="331" r:id="rId83"/>
    <p:sldId id="329" r:id="rId84"/>
    <p:sldId id="411" r:id="rId85"/>
    <p:sldId id="413" r:id="rId86"/>
    <p:sldId id="414" r:id="rId87"/>
    <p:sldId id="379" r:id="rId88"/>
    <p:sldId id="415"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397"/>
            <p14:sldId id="416"/>
            <p14:sldId id="400"/>
            <p14:sldId id="354"/>
            <p14:sldId id="409"/>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05"/>
            <p14:sldId id="410"/>
            <p14:sldId id="412"/>
            <p14:sldId id="330"/>
            <p14:sldId id="336"/>
          </p14:sldIdLst>
        </p14:section>
        <p14:section name="予備" id="{BBFA7761-7406-4169-9063-D47FBB3FFA2F}">
          <p14:sldIdLst>
            <p14:sldId id="380"/>
            <p14:sldId id="310"/>
            <p14:sldId id="275"/>
            <p14:sldId id="273"/>
            <p14:sldId id="355"/>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4588" autoAdjust="0"/>
  </p:normalViewPr>
  <p:slideViewPr>
    <p:cSldViewPr snapToGrid="0">
      <p:cViewPr>
        <p:scale>
          <a:sx n="96" d="100"/>
          <a:sy n="96" d="100"/>
        </p:scale>
        <p:origin x="1866"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2021/2/6</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a:t>
            </a:r>
            <a:r>
              <a:rPr lang="ja-JP" altLang="en-US" sz="1200" cap="none" dirty="0">
                <a:solidFill>
                  <a:schemeClr val="tx1"/>
                </a:solidFill>
              </a:rPr>
              <a:t>ギャグタッチ　少女漫画タッチ　少年漫画タッチ　青年漫画タッチ　萌えタッチ</a:t>
            </a:r>
            <a:endParaRPr lang="en-US" altLang="ja-JP" sz="1200" cap="none" dirty="0">
              <a:solidFill>
                <a:schemeClr val="tx1"/>
              </a:solidFill>
            </a:endParaRPr>
          </a:p>
          <a:p>
            <a:pPr marL="0" indent="0">
              <a:buNone/>
            </a:pPr>
            <a:r>
              <a:rPr kumimoji="1" lang="ja-JP" altLang="en-US" dirty="0"/>
              <a:t>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具体的には、形態素に分け、形態素ごとに類義語を検索し、それに置換した文を生成しました。</a:t>
            </a:r>
            <a:endParaRPr kumimoji="1" lang="en-US" altLang="ja-JP" dirty="0"/>
          </a:p>
          <a:p>
            <a:r>
              <a:rPr kumimoji="1" lang="ja-JP" altLang="en-US" dirty="0"/>
              <a:t>このとき、同時に変換するのは</a:t>
            </a:r>
            <a:r>
              <a:rPr kumimoji="1" lang="ja-JP" altLang="en-US" b="1" dirty="0"/>
              <a:t>最大で</a:t>
            </a:r>
            <a:r>
              <a:rPr kumimoji="1" lang="en-US" altLang="ja-JP" b="1" dirty="0"/>
              <a:t>1</a:t>
            </a:r>
            <a:r>
              <a:rPr kumimoji="1" lang="ja-JP" altLang="en-US" b="1" dirty="0"/>
              <a:t>単語のみとしました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275594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r>
              <a:rPr lang="ja-JP" altLang="en-US" sz="1200" dirty="0"/>
              <a:t>京都大学が</a:t>
            </a:r>
            <a:endParaRPr lang="en-US" altLang="ja-JP" sz="1200" dirty="0"/>
          </a:p>
          <a:p>
            <a:r>
              <a:rPr lang="ja-JP" altLang="en-US" sz="1200" dirty="0"/>
              <a:t>公開している </a:t>
            </a:r>
            <a:r>
              <a:rPr lang="en-US" altLang="ja-JP" sz="1200" dirty="0"/>
              <a:t>Wikipedia </a:t>
            </a:r>
            <a:r>
              <a:rPr lang="ja-JP" altLang="en-US" sz="1200" dirty="0"/>
              <a:t>の日本語大規模コーパスを用いた</a:t>
            </a:r>
            <a:endParaRPr lang="en-US" altLang="ja-JP" sz="1200" dirty="0"/>
          </a:p>
          <a:p>
            <a:r>
              <a:rPr lang="ja-JP" altLang="en-US" sz="1200" dirty="0"/>
              <a:t>事前学習済みモデルを使用しました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イラストのより合理的なベクトル化が期待できる手法です</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実験２では過去のセリフを考慮した感情推定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実験３ではマルチモーダルな感情推定の検討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時間の都合上、実験１と３についてのみお話します。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ja-JP" altLang="en-US" dirty="0"/>
              <a:t>このとき、コマベクトルは固定とし、</a:t>
            </a:r>
            <a:endParaRPr kumimoji="1" lang="en-US" altLang="ja-JP" dirty="0"/>
          </a:p>
          <a:p>
            <a:r>
              <a:rPr kumimoji="1" lang="en-US" altLang="ja-JP" dirty="0"/>
              <a:t>I2v</a:t>
            </a:r>
            <a:r>
              <a:rPr kumimoji="1" lang="ja-JP" altLang="en-US" dirty="0"/>
              <a:t>モデルの重みは更新しないものとします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表より、</a:t>
            </a:r>
            <a:endParaRPr kumimoji="1" lang="en-US" altLang="ja-JP" dirty="0"/>
          </a:p>
          <a:p>
            <a:r>
              <a:rPr kumimoji="1" lang="ja-JP" altLang="en-US" dirty="0"/>
              <a:t>最終層のパラメータのみをチューニングした　</a:t>
            </a:r>
            <a:r>
              <a:rPr kumimoji="1" lang="en-US" altLang="ja-JP" dirty="0" err="1"/>
              <a:t>bert</a:t>
            </a:r>
            <a:r>
              <a:rPr kumimoji="1" lang="en-US" altLang="ja-JP" dirty="0"/>
              <a:t> last layer </a:t>
            </a:r>
            <a:r>
              <a:rPr kumimoji="1" lang="ja-JP" altLang="en-US" dirty="0"/>
              <a:t>の方が全体的に　パラメータをすべて固定させた </a:t>
            </a:r>
            <a:r>
              <a:rPr kumimoji="1" lang="en-US" altLang="ja-JP" dirty="0" err="1"/>
              <a:t>bert</a:t>
            </a:r>
            <a:r>
              <a:rPr kumimoji="1" lang="en-US" altLang="ja-JP" dirty="0"/>
              <a:t> fixed </a:t>
            </a:r>
            <a:r>
              <a:rPr kumimoji="1" lang="ja-JP" altLang="en-US" dirty="0"/>
              <a:t>を上回り、</a:t>
            </a:r>
            <a:endParaRPr kumimoji="1" lang="en-US" altLang="ja-JP" dirty="0"/>
          </a:p>
          <a:p>
            <a:r>
              <a:rPr kumimoji="1" lang="en-US" altLang="ja-JP" dirty="0"/>
              <a:t>Acc</a:t>
            </a:r>
            <a:r>
              <a:rPr kumimoji="1" lang="ja-JP" altLang="en-US" dirty="0"/>
              <a:t>もベースラインを超えたことから</a:t>
            </a:r>
            <a:endParaRPr kumimoji="1" lang="en-US" altLang="ja-JP" dirty="0"/>
          </a:p>
          <a:p>
            <a:r>
              <a:rPr kumimoji="1" lang="ja-JP" altLang="en-US" dirty="0"/>
              <a:t>この漫画のセリフの感情推定というタスクにおいても </a:t>
            </a:r>
            <a:r>
              <a:rPr kumimoji="1" lang="en-US" altLang="ja-JP" dirty="0"/>
              <a:t>BERT </a:t>
            </a:r>
            <a:r>
              <a:rPr kumimoji="1" lang="ja-JP" altLang="en-US" dirty="0"/>
              <a:t>の </a:t>
            </a:r>
            <a:r>
              <a:rPr kumimoji="1" lang="en-US" altLang="ja-JP" dirty="0"/>
              <a:t>Fine – tuning </a:t>
            </a:r>
            <a:r>
              <a:rPr kumimoji="1" lang="ja-JP" altLang="en-US" dirty="0"/>
              <a:t>の有用性を示せました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実験３の結果より</a:t>
            </a:r>
            <a:endParaRPr kumimoji="1" lang="en-US" altLang="ja-JP" dirty="0"/>
          </a:p>
          <a:p>
            <a:r>
              <a:rPr kumimoji="1" lang="ja-JP" altLang="en-US" dirty="0"/>
              <a:t>同様に最終層のパラメータのみをチューニングした　</a:t>
            </a:r>
            <a:r>
              <a:rPr kumimoji="1" lang="en-US" altLang="ja-JP" dirty="0"/>
              <a:t>multi last layer </a:t>
            </a:r>
            <a:r>
              <a:rPr kumimoji="1" lang="ja-JP" altLang="en-US" dirty="0"/>
              <a:t>の方が全体的に　パラメータをすべて固定させた </a:t>
            </a:r>
            <a:r>
              <a:rPr kumimoji="1" lang="en-US" altLang="ja-JP" dirty="0"/>
              <a:t>multi 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はベースラインは越えたものの、実験１を下回る結果となりました</a:t>
            </a:r>
            <a:r>
              <a:rPr kumimoji="1" lang="en-US" altLang="ja-JP" dirty="0"/>
              <a:t>, </a:t>
            </a:r>
            <a:r>
              <a:rPr kumimoji="1" lang="ja-JP" altLang="en-US" dirty="0"/>
              <a:t>しかし実験３における </a:t>
            </a:r>
            <a:r>
              <a:rPr kumimoji="1" lang="en-US" altLang="ja-JP" dirty="0"/>
              <a:t>Multi last layer </a:t>
            </a:r>
            <a:r>
              <a:rPr kumimoji="1" lang="ja-JP" altLang="en-US" dirty="0"/>
              <a:t>の</a:t>
            </a:r>
            <a:endParaRPr kumimoji="1" lang="en-US" altLang="ja-JP" dirty="0"/>
          </a:p>
          <a:p>
            <a:r>
              <a:rPr kumimoji="1" lang="en-US" altLang="ja-JP" dirty="0"/>
              <a:t>P-Recall, F</a:t>
            </a:r>
            <a:r>
              <a:rPr kumimoji="1" lang="ja-JP" altLang="en-US" dirty="0"/>
              <a:t>値 は最も高い値を示しており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つまりコマベクトルに関して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2021/2/6</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2021/2/6</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2021/2/6</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grpSp>
        <p:nvGrpSpPr>
          <p:cNvPr id="21" name="グループ化 20">
            <a:extLst>
              <a:ext uri="{FF2B5EF4-FFF2-40B4-BE49-F238E27FC236}">
                <a16:creationId xmlns:a16="http://schemas.microsoft.com/office/drawing/2014/main" id="{26EBDD12-D585-47D2-8B0E-899F926602CB}"/>
              </a:ext>
            </a:extLst>
          </p:cNvPr>
          <p:cNvGrpSpPr/>
          <p:nvPr/>
        </p:nvGrpSpPr>
        <p:grpSpPr>
          <a:xfrm>
            <a:off x="389533" y="2003255"/>
            <a:ext cx="8455065" cy="2986664"/>
            <a:chOff x="389533" y="2003255"/>
            <a:chExt cx="8455065" cy="2986664"/>
          </a:xfrm>
        </p:grpSpPr>
        <p:grpSp>
          <p:nvGrpSpPr>
            <p:cNvPr id="20" name="グループ化 19">
              <a:extLst>
                <a:ext uri="{FF2B5EF4-FFF2-40B4-BE49-F238E27FC236}">
                  <a16:creationId xmlns:a16="http://schemas.microsoft.com/office/drawing/2014/main" id="{96D3B5C5-6B6E-4395-BDFA-FD789DBF778A}"/>
                </a:ext>
              </a:extLst>
            </p:cNvPr>
            <p:cNvGrpSpPr/>
            <p:nvPr/>
          </p:nvGrpSpPr>
          <p:grpSpPr>
            <a:xfrm>
              <a:off x="389533" y="2003255"/>
              <a:ext cx="8455065" cy="2975931"/>
              <a:chOff x="389533" y="2003255"/>
              <a:chExt cx="8455065" cy="2975931"/>
            </a:xfrm>
          </p:grpSpPr>
          <p:grpSp>
            <p:nvGrpSpPr>
              <p:cNvPr id="6" name="グループ化 5">
                <a:extLst>
                  <a:ext uri="{FF2B5EF4-FFF2-40B4-BE49-F238E27FC236}">
                    <a16:creationId xmlns:a16="http://schemas.microsoft.com/office/drawing/2014/main" id="{DC738D31-AC4D-4BF7-AEFE-18DDC9D7D2F4}"/>
                  </a:ext>
                </a:extLst>
              </p:cNvPr>
              <p:cNvGrpSpPr/>
              <p:nvPr/>
            </p:nvGrpSpPr>
            <p:grpSpPr>
              <a:xfrm>
                <a:off x="2425147" y="2003255"/>
                <a:ext cx="6419451" cy="2251320"/>
                <a:chOff x="856060" y="2918947"/>
                <a:chExt cx="7629162" cy="2675569"/>
              </a:xfrm>
            </p:grpSpPr>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solidFill>
                        <a:schemeClr val="bg1"/>
                      </a:solidFill>
                    </a:rPr>
                    <a:t>（エンコーダ）</a:t>
                  </a:r>
                </a:p>
              </p:txBody>
            </p:sp>
          </p:grpSp>
          <p:grpSp>
            <p:nvGrpSpPr>
              <p:cNvPr id="16" name="グループ化 15">
                <a:extLst>
                  <a:ext uri="{FF2B5EF4-FFF2-40B4-BE49-F238E27FC236}">
                    <a16:creationId xmlns:a16="http://schemas.microsoft.com/office/drawing/2014/main" id="{6FCBCE25-1DED-4642-A8F6-A0C49E6F0191}"/>
                  </a:ext>
                </a:extLst>
              </p:cNvPr>
              <p:cNvGrpSpPr/>
              <p:nvPr/>
            </p:nvGrpSpPr>
            <p:grpSpPr>
              <a:xfrm>
                <a:off x="389533" y="2835004"/>
                <a:ext cx="1874123" cy="1296043"/>
                <a:chOff x="1960073" y="1758243"/>
                <a:chExt cx="1874123" cy="1296043"/>
              </a:xfrm>
            </p:grpSpPr>
            <p:sp>
              <p:nvSpPr>
                <p:cNvPr id="13" name="正方形/長方形 12">
                  <a:extLst>
                    <a:ext uri="{FF2B5EF4-FFF2-40B4-BE49-F238E27FC236}">
                      <a16:creationId xmlns:a16="http://schemas.microsoft.com/office/drawing/2014/main" id="{0574EE33-5E78-4803-953C-BC5BB754D46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スポーツゲーム が含まれている画像&#10;&#10;自動的に生成された説明">
                  <a:extLst>
                    <a:ext uri="{FF2B5EF4-FFF2-40B4-BE49-F238E27FC236}">
                      <a16:creationId xmlns:a16="http://schemas.microsoft.com/office/drawing/2014/main" id="{920BDF54-3B03-4B0E-8694-832DB6EC6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2" name="テキスト ボックス 31">
                <a:extLst>
                  <a:ext uri="{FF2B5EF4-FFF2-40B4-BE49-F238E27FC236}">
                    <a16:creationId xmlns:a16="http://schemas.microsoft.com/office/drawing/2014/main" id="{AA37AE1B-8209-4631-9D6D-C03057F43DEB}"/>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grpSp>
            <p:nvGrpSpPr>
              <p:cNvPr id="35" name="グループ化 34">
                <a:extLst>
                  <a:ext uri="{FF2B5EF4-FFF2-40B4-BE49-F238E27FC236}">
                    <a16:creationId xmlns:a16="http://schemas.microsoft.com/office/drawing/2014/main" id="{4C7D3C79-6B93-4F03-B6E9-D3C79B448915}"/>
                  </a:ext>
                </a:extLst>
              </p:cNvPr>
              <p:cNvGrpSpPr/>
              <p:nvPr/>
            </p:nvGrpSpPr>
            <p:grpSpPr>
              <a:xfrm>
                <a:off x="2608987" y="4363279"/>
                <a:ext cx="890623" cy="615907"/>
                <a:chOff x="1960073" y="1758243"/>
                <a:chExt cx="1874123" cy="1296043"/>
              </a:xfrm>
            </p:grpSpPr>
            <p:sp>
              <p:nvSpPr>
                <p:cNvPr id="36" name="正方形/長方形 35">
                  <a:extLst>
                    <a:ext uri="{FF2B5EF4-FFF2-40B4-BE49-F238E27FC236}">
                      <a16:creationId xmlns:a16="http://schemas.microsoft.com/office/drawing/2014/main" id="{76136156-16CA-400E-9D5D-BE8D5CBAADE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スポーツゲーム が含まれている画像&#10;&#10;自動的に生成された説明">
                  <a:extLst>
                    <a:ext uri="{FF2B5EF4-FFF2-40B4-BE49-F238E27FC236}">
                      <a16:creationId xmlns:a16="http://schemas.microsoft.com/office/drawing/2014/main" id="{CDA0B7A9-DFF0-4360-BE8D-1C5714999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8" name="テキスト ボックス 37">
                <a:extLst>
                  <a:ext uri="{FF2B5EF4-FFF2-40B4-BE49-F238E27FC236}">
                    <a16:creationId xmlns:a16="http://schemas.microsoft.com/office/drawing/2014/main" id="{D6A2A274-8F2E-4E2F-BC9F-16BF7614043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grpSp>
        <p:sp>
          <p:nvSpPr>
            <p:cNvPr id="40" name="正方形/長方形 39">
              <a:extLst>
                <a:ext uri="{FF2B5EF4-FFF2-40B4-BE49-F238E27FC236}">
                  <a16:creationId xmlns:a16="http://schemas.microsoft.com/office/drawing/2014/main" id="{76CF824F-5A3F-4A79-9969-C6ACAE5AC3E1}"/>
                </a:ext>
              </a:extLst>
            </p:cNvPr>
            <p:cNvSpPr/>
            <p:nvPr/>
          </p:nvSpPr>
          <p:spPr>
            <a:xfrm>
              <a:off x="4936597" y="4574421"/>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grpSp>
    </p:spTree>
    <p:extLst>
      <p:ext uri="{BB962C8B-B14F-4D97-AF65-F5344CB8AC3E}">
        <p14:creationId xmlns:p14="http://schemas.microsoft.com/office/powerpoint/2010/main" val="3827695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03187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本研究では京都大学 黒橋・河原研究室が</a:t>
            </a:r>
            <a:endParaRPr lang="en-US" altLang="ja-JP" sz="2400" dirty="0"/>
          </a:p>
          <a:p>
            <a:r>
              <a:rPr lang="ja-JP" altLang="en-US" sz="2400" dirty="0"/>
              <a:t>　公開している事前学習済みモデルを使用</a:t>
            </a:r>
            <a:endParaRPr lang="en-US" altLang="ja-JP" sz="28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71551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4925605" y="5578096"/>
            <a:ext cx="3399183" cy="600164"/>
          </a:xfrm>
          <a:prstGeom prst="rect">
            <a:avLst/>
          </a:prstGeom>
          <a:noFill/>
        </p:spPr>
        <p:txBody>
          <a:bodyPr wrap="square" rtlCol="0">
            <a:spAutoFit/>
          </a:bodyPr>
          <a:lstStyle/>
          <a:p>
            <a:r>
              <a:rPr kumimoji="1" lang="ja-JP" altLang="en-US" sz="1100" dirty="0"/>
              <a:t>柴田 知秀</a:t>
            </a:r>
            <a:r>
              <a:rPr kumimoji="1" lang="en-US" altLang="ja-JP" sz="1100" dirty="0"/>
              <a:t>, </a:t>
            </a:r>
            <a:r>
              <a:rPr kumimoji="1" lang="ja-JP" altLang="en-US" sz="1100" dirty="0"/>
              <a:t>河原 大輔</a:t>
            </a:r>
            <a:r>
              <a:rPr kumimoji="1" lang="en-US" altLang="ja-JP" sz="1100" dirty="0"/>
              <a:t>, </a:t>
            </a:r>
            <a:r>
              <a:rPr kumimoji="1" lang="ja-JP" altLang="en-US" sz="1100" dirty="0"/>
              <a:t>黒橋 禎夫</a:t>
            </a:r>
            <a:r>
              <a:rPr kumimoji="1" lang="en-US" altLang="ja-JP" sz="1100" dirty="0"/>
              <a:t>,</a:t>
            </a:r>
          </a:p>
          <a:p>
            <a:r>
              <a:rPr kumimoji="1" lang="en-US" altLang="ja-JP" sz="1100" dirty="0"/>
              <a:t>BERT </a:t>
            </a:r>
            <a:r>
              <a:rPr kumimoji="1" lang="ja-JP" altLang="en-US" sz="1100" dirty="0"/>
              <a:t>による日本語構文解析の精度向上</a:t>
            </a:r>
            <a:r>
              <a:rPr kumimoji="1" lang="en-US" altLang="ja-JP" sz="1100" dirty="0"/>
              <a:t>,</a:t>
            </a:r>
          </a:p>
          <a:p>
            <a:r>
              <a:rPr kumimoji="1" lang="ja-JP" altLang="en-US" sz="1100" dirty="0"/>
              <a:t>言語処理学会 第</a:t>
            </a:r>
            <a:r>
              <a:rPr kumimoji="1" lang="en-US" altLang="ja-JP" sz="1100" dirty="0"/>
              <a:t>25</a:t>
            </a:r>
            <a:r>
              <a:rPr kumimoji="1" lang="ja-JP" altLang="en-US" sz="1100" dirty="0"/>
              <a:t>回年次大会</a:t>
            </a:r>
            <a:r>
              <a:rPr kumimoji="1" lang="en-US" altLang="ja-JP" sz="1100" dirty="0"/>
              <a:t>,pp.205-208,2019</a:t>
            </a:r>
            <a:endParaRPr kumimoji="1" lang="ja-JP" altLang="en-US" sz="1100" dirty="0"/>
          </a:p>
        </p:txBody>
      </p:sp>
    </p:spTree>
    <p:extLst>
      <p:ext uri="{BB962C8B-B14F-4D97-AF65-F5344CB8AC3E}">
        <p14:creationId xmlns:p14="http://schemas.microsoft.com/office/powerpoint/2010/main" val="339552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Tree>
    <p:extLst>
      <p:ext uri="{BB962C8B-B14F-4D97-AF65-F5344CB8AC3E}">
        <p14:creationId xmlns:p14="http://schemas.microsoft.com/office/powerpoint/2010/main" val="17546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四角形: 角を丸くする 26">
              <a:extLst>
                <a:ext uri="{FF2B5EF4-FFF2-40B4-BE49-F238E27FC236}">
                  <a16:creationId xmlns:a16="http://schemas.microsoft.com/office/drawing/2014/main" id="{F841E150-B9D8-4D66-92F7-522FE1333CE1}"/>
                </a:ext>
              </a:extLst>
            </p:cNvPr>
            <p:cNvSpPr/>
            <p:nvPr/>
          </p:nvSpPr>
          <p:spPr>
            <a:xfrm>
              <a:off x="3691061" y="4849922"/>
              <a:ext cx="1759492" cy="69248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247317"/>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結合したものを</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977911"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の最終層の</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a:t>
            </a:r>
            <a:r>
              <a:rPr lang="ja-JP" altLang="en-US" sz="2000" dirty="0">
                <a:solidFill>
                  <a:schemeClr val="tx1">
                    <a:lumMod val="95000"/>
                  </a:schemeClr>
                </a:solidFill>
              </a:rPr>
              <a:t>パラメータのみチューニング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四角形: 角を丸くする 11">
            <a:extLst>
              <a:ext uri="{FF2B5EF4-FFF2-40B4-BE49-F238E27FC236}">
                <a16:creationId xmlns:a16="http://schemas.microsoft.com/office/drawing/2014/main" id="{C015C07F-D13C-4016-8575-8C4BD0D5DDDF}"/>
              </a:ext>
            </a:extLst>
          </p:cNvPr>
          <p:cNvSpPr/>
          <p:nvPr/>
        </p:nvSpPr>
        <p:spPr>
          <a:xfrm>
            <a:off x="5806457" y="4034691"/>
            <a:ext cx="1318478" cy="71064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141648348"/>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31156614"/>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Multi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Multi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720061470"/>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chemeClr val="tx1"/>
                          </a:solidFill>
                        </a:rPr>
                        <a:t>0.521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0.535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卒論発表までの課題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40564</TotalTime>
  <Words>7743</Words>
  <Application>Microsoft Office PowerPoint</Application>
  <PresentationFormat>画面に合わせる (4:3)</PresentationFormat>
  <Paragraphs>1481</Paragraphs>
  <Slides>88</Slides>
  <Notes>73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88</vt:i4>
      </vt:variant>
    </vt:vector>
  </HeadingPairs>
  <TitlesOfParts>
    <vt:vector size="100"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 4 コマ漫画における キャラクタのセリフの感情推定 </vt:lpstr>
      <vt:lpstr>PowerPoint プレゼンテーション</vt:lpstr>
      <vt:lpstr>BERT</vt:lpstr>
      <vt:lpstr>Illustrarion2Vec</vt:lpstr>
      <vt:lpstr>Illustrarion2Vec</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 (GPU : USAGI)</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lpstr>卒論発表までの課題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601</cp:revision>
  <dcterms:created xsi:type="dcterms:W3CDTF">2020-01-13T19:40:26Z</dcterms:created>
  <dcterms:modified xsi:type="dcterms:W3CDTF">2021-02-07T06:24:35Z</dcterms:modified>
</cp:coreProperties>
</file>